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10"/>
  </p:notesMasterIdLst>
  <p:sldIdLst>
    <p:sldId id="426" r:id="rId2"/>
    <p:sldId id="433" r:id="rId3"/>
    <p:sldId id="427" r:id="rId4"/>
    <p:sldId id="429" r:id="rId5"/>
    <p:sldId id="470" r:id="rId6"/>
    <p:sldId id="471" r:id="rId7"/>
    <p:sldId id="472" r:id="rId8"/>
    <p:sldId id="434" r:id="rId9"/>
  </p:sldIdLst>
  <p:sldSz cx="9144000" cy="5143500" type="screen16x9"/>
  <p:notesSz cx="6858000" cy="9144000"/>
  <p:embeddedFontLst>
    <p:embeddedFont>
      <p:font typeface="Orly's Font 2" panose="020B0604020202020204" charset="0"/>
      <p:regular r:id="rId11"/>
    </p:embeddedFont>
    <p:embeddedFont>
      <p:font typeface="Calibri" panose="020F0502020204030204" pitchFamily="34" charset="0"/>
      <p:regular r:id="rId12"/>
      <p:bold r:id="rId13"/>
      <p:italic r:id="rId14"/>
      <p:boldItalic r:id="rId15"/>
    </p:embeddedFont>
    <p:embeddedFont>
      <p:font typeface="Verdana" panose="020B0604030504040204" pitchFamily="34" charset="0"/>
      <p:regular r:id="rId16"/>
      <p:bold r:id="rId17"/>
      <p:italic r:id="rId18"/>
      <p:boldItalic r:id="rId19"/>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8508"/>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59" autoAdjust="0"/>
    <p:restoredTop sz="86323" autoAdjust="0"/>
  </p:normalViewPr>
  <p:slideViewPr>
    <p:cSldViewPr>
      <p:cViewPr>
        <p:scale>
          <a:sx n="77" d="100"/>
          <a:sy n="77" d="100"/>
        </p:scale>
        <p:origin x="-72" y="-72"/>
      </p:cViewPr>
      <p:guideLst>
        <p:guide orient="horz" pos="1361"/>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font" Target="fonts/font6.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5" Type="http://schemas.openxmlformats.org/officeDocument/2006/relationships/slide" Target="slides/slide4.xml"/><Relationship Id="rId15" Type="http://schemas.openxmlformats.org/officeDocument/2006/relationships/font" Target="fonts/font5.fntdata"/><Relationship Id="rId23" Type="http://schemas.openxmlformats.org/officeDocument/2006/relationships/tableStyles" Target="tableStyles.xml"/><Relationship Id="rId10" Type="http://schemas.openxmlformats.org/officeDocument/2006/relationships/notesMaster" Target="notesMasters/notesMaster1.xml"/><Relationship Id="rId19"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4.fntdata"/><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I</a:t>
            </a:r>
            <a:r>
              <a:rPr lang="en-US" baseline="0" dirty="0" smtClean="0"/>
              <a:t> want to make my friend a scarf that’s just like mine. I measured mine with my shoe, and it was a little less than 4 shoe lengths long. I think I can use pens to see if I can get a more exact match. How can I use both units to get a more accurate measurement?</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a:p>
        </p:txBody>
      </p:sp>
    </p:spTree>
    <p:extLst>
      <p:ext uri="{BB962C8B-B14F-4D97-AF65-F5344CB8AC3E}">
        <p14:creationId xmlns:p14="http://schemas.microsoft.com/office/powerpoint/2010/main" val="2095878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In this lesson you wil</a:t>
            </a:r>
            <a:r>
              <a:rPr lang="en-US" baseline="0" dirty="0" smtClean="0"/>
              <a:t>l learn how to compare the results of measuring an object by using different non-standard units.</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You already know how to measure an object using non-standard</a:t>
            </a:r>
            <a:r>
              <a:rPr lang="en-US" baseline="0" dirty="0" smtClean="0"/>
              <a:t> units- all the same size, in a straight line, no gaps or overlaps.</a:t>
            </a:r>
            <a:endParaRPr lang="en-US"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I remember that my scarf is a little less than 1-2-3-4 shoe lengths long. Of course, I had to straighten it out to measure it. I’m not sure how much “a little less” is, though. I’ll use a smaller unit, a marker, to see if I can make the measurement closer. </a:t>
            </a:r>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First I’ll compare the size of the shoe and the size of the pen. The pen is shorter than the shoe, so it will take more pens than shoes to measure the scarf. I’ll be able to get closer to the edge of the scarf with the pen. </a:t>
            </a:r>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I’ll use the same process I did with the shoes. 1-2-3-4-5, The scarf is a little bit less than 5 pens long.</a:t>
            </a:r>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In the example with my scarf, we see that we actually need more of the pens, the smaller object, than sneakers because the pens were shorter- we need to line up more of them to find the scarf’s length. We need fewer of longer sneaker.</a:t>
            </a:r>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In this lesson you have learned how to compare the results of measuring an object by using </a:t>
            </a:r>
            <a:r>
              <a:rPr lang="en-US" baseline="0" smtClean="0"/>
              <a:t>different non-standard units.</a:t>
            </a:r>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8</a:t>
            </a:fld>
            <a:endParaRPr lang="en-US"/>
          </a:p>
        </p:txBody>
      </p:sp>
    </p:spTree>
    <p:extLst>
      <p:ext uri="{BB962C8B-B14F-4D97-AF65-F5344CB8AC3E}">
        <p14:creationId xmlns:p14="http://schemas.microsoft.com/office/powerpoint/2010/main" val="3320296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5" name="Rectangle 4"/>
          <p:cNvSpPr/>
          <p:nvPr userDrawn="1"/>
        </p:nvSpPr>
        <p:spPr bwMode="auto">
          <a:xfrm>
            <a:off x="221877" y="183731"/>
            <a:ext cx="27499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understanding">
    <p:spTree>
      <p:nvGrpSpPr>
        <p:cNvPr id="1" name=""/>
        <p:cNvGrpSpPr/>
        <p:nvPr/>
      </p:nvGrpSpPr>
      <p:grpSpPr>
        <a:xfrm>
          <a:off x="0" y="0"/>
          <a:ext cx="0" cy="0"/>
          <a:chOff x="0" y="0"/>
          <a:chExt cx="0" cy="0"/>
        </a:xfrm>
      </p:grpSpPr>
      <p:sp>
        <p:nvSpPr>
          <p:cNvPr id="6" name="Rectangle 5"/>
          <p:cNvSpPr/>
          <p:nvPr userDrawn="1"/>
        </p:nvSpPr>
        <p:spPr bwMode="auto">
          <a:xfrm>
            <a:off x="221876" y="183731"/>
            <a:ext cx="5035924" cy="55921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6" name="Rectangle 5"/>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02870"/>
            <a:ext cx="8915400" cy="4320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4" name="Picture 3" descr="C:\Users\Eric Westendorf\Dropbox\LearnZillion\marketing\Logo\NEW LOGO!\LearnZillion just the long logo-0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29408" y="4606572"/>
            <a:ext cx="2400301" cy="48006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0.png"/><Relationship Id="rId7"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2.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685800" y="628650"/>
            <a:ext cx="7772400" cy="2332946"/>
          </a:xfrm>
        </p:spPr>
        <p:txBody>
          <a:bodyPr wrap="square">
            <a:spAutoFit/>
          </a:bodyPr>
          <a:lstStyle/>
          <a:p>
            <a:pPr marL="0" indent="0" algn="ctr">
              <a:buNone/>
            </a:pPr>
            <a:r>
              <a:rPr lang="en-US" sz="2800" dirty="0" smtClean="0">
                <a:solidFill>
                  <a:schemeClr val="accent5"/>
                </a:solidFill>
              </a:rPr>
              <a:t>I want to make my friend a scarf just like mine. Mine is less than 4 shoe lengths. I think I can also use pens.</a:t>
            </a:r>
          </a:p>
          <a:p>
            <a:pPr marL="0" indent="0" algn="ctr">
              <a:buNone/>
            </a:pPr>
            <a:r>
              <a:rPr lang="en-US" sz="2800" dirty="0" smtClean="0">
                <a:solidFill>
                  <a:schemeClr val="accent1"/>
                </a:solidFill>
              </a:rPr>
              <a:t>How can I use both units to get a more accurate measurement?</a:t>
            </a:r>
            <a:endParaRPr lang="en-US" sz="2800" dirty="0">
              <a:solidFill>
                <a:schemeClr val="accent1"/>
              </a:solidFill>
            </a:endParaRPr>
          </a:p>
        </p:txBody>
      </p:sp>
      <p:grpSp>
        <p:nvGrpSpPr>
          <p:cNvPr id="5" name="Group 4"/>
          <p:cNvGrpSpPr/>
          <p:nvPr/>
        </p:nvGrpSpPr>
        <p:grpSpPr>
          <a:xfrm>
            <a:off x="2057400" y="3328811"/>
            <a:ext cx="4800600" cy="800100"/>
            <a:chOff x="2057400" y="3328811"/>
            <a:chExt cx="4800600" cy="800100"/>
          </a:xfrm>
        </p:grpSpPr>
        <p:sp>
          <p:nvSpPr>
            <p:cNvPr id="3" name="Wave 2"/>
            <p:cNvSpPr/>
            <p:nvPr/>
          </p:nvSpPr>
          <p:spPr>
            <a:xfrm>
              <a:off x="2057400" y="3328811"/>
              <a:ext cx="4800600" cy="800100"/>
            </a:xfrm>
            <a:prstGeom prst="wave">
              <a:avLst/>
            </a:prstGeom>
            <a:solidFill>
              <a:srgbClr val="F68508"/>
            </a:solid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 name="Heart 3"/>
            <p:cNvSpPr/>
            <p:nvPr/>
          </p:nvSpPr>
          <p:spPr>
            <a:xfrm>
              <a:off x="2400300" y="3486150"/>
              <a:ext cx="342900" cy="342900"/>
            </a:xfrm>
            <a:prstGeom prst="hear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3622673"/>
              <a:ext cx="390525"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3616499"/>
              <a:ext cx="390525"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86213" y="3508198"/>
              <a:ext cx="390525"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53479" y="3433761"/>
              <a:ext cx="390525"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6500" y="3616498"/>
              <a:ext cx="390525"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07094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iterate type="lt">
                                    <p:tmAbs val="80"/>
                                  </p:iterate>
                                  <p:childTnLst>
                                    <p:set>
                                      <p:cBhvr>
                                        <p:cTn id="11"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iterate type="lt">
                                    <p:tmAbs val="80"/>
                                  </p:iterate>
                                  <p:childTnLst>
                                    <p:set>
                                      <p:cBhvr>
                                        <p:cTn id="15"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5800" y="1200150"/>
            <a:ext cx="7772400" cy="2308324"/>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will learn how to compare the results of measuring an object </a:t>
            </a:r>
            <a:r>
              <a:rPr lang="en-US" sz="3600" dirty="0" smtClean="0">
                <a:solidFill>
                  <a:schemeClr val="accent1"/>
                </a:solidFill>
                <a:latin typeface="Orly's Font 2" pitchFamily="66" charset="0"/>
                <a:ea typeface="Verdana" pitchFamily="34" charset="0"/>
                <a:cs typeface="Verdana" pitchFamily="34" charset="0"/>
              </a:rPr>
              <a:t>by using different non-standard units.</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914400" y="971550"/>
            <a:ext cx="73152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You already know how to measure an object using non-standard units.</a:t>
            </a:r>
            <a:endParaRPr lang="en-US" sz="2800" dirty="0">
              <a:solidFill>
                <a:schemeClr val="accent1"/>
              </a:solidFill>
              <a:latin typeface="Orly's Font 2" pitchFamily="66" charset="0"/>
            </a:endParaRPr>
          </a:p>
        </p:txBody>
      </p:sp>
      <p:grpSp>
        <p:nvGrpSpPr>
          <p:cNvPr id="2" name="Group 1"/>
          <p:cNvGrpSpPr/>
          <p:nvPr/>
        </p:nvGrpSpPr>
        <p:grpSpPr>
          <a:xfrm>
            <a:off x="685800" y="2114550"/>
            <a:ext cx="3200400" cy="2400300"/>
            <a:chOff x="19050" y="884853"/>
            <a:chExt cx="4953301" cy="3657600"/>
          </a:xfrm>
        </p:grpSpPr>
        <p:pic>
          <p:nvPicPr>
            <p:cNvPr id="4"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 y="884853"/>
              <a:ext cx="4953301"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Placeholder 2"/>
            <p:cNvSpPr txBox="1">
              <a:spLocks/>
            </p:cNvSpPr>
            <p:nvPr/>
          </p:nvSpPr>
          <p:spPr bwMode="auto">
            <a:xfrm>
              <a:off x="733529" y="1401048"/>
              <a:ext cx="3657599" cy="1866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itchFamily="2" charset="2"/>
                <a:buChar char="ü"/>
              </a:pPr>
              <a:r>
                <a:rPr lang="en-US" sz="1600" dirty="0" smtClean="0">
                  <a:solidFill>
                    <a:schemeClr val="accent4">
                      <a:lumMod val="50000"/>
                    </a:schemeClr>
                  </a:solidFill>
                  <a:latin typeface="Orly's Font 2" pitchFamily="66" charset="0"/>
                </a:rPr>
                <a:t>Same size</a:t>
              </a:r>
            </a:p>
            <a:p>
              <a:pPr>
                <a:buFont typeface="Wingdings" pitchFamily="2" charset="2"/>
                <a:buChar char="ü"/>
              </a:pPr>
              <a:r>
                <a:rPr lang="en-US" sz="1600" dirty="0" smtClean="0">
                  <a:solidFill>
                    <a:schemeClr val="accent4">
                      <a:lumMod val="50000"/>
                    </a:schemeClr>
                  </a:solidFill>
                  <a:latin typeface="Orly's Font 2" pitchFamily="66" charset="0"/>
                </a:rPr>
                <a:t>Ends touching</a:t>
              </a:r>
            </a:p>
            <a:p>
              <a:pPr>
                <a:buFont typeface="Wingdings" pitchFamily="2" charset="2"/>
                <a:buChar char="ü"/>
              </a:pPr>
              <a:r>
                <a:rPr lang="en-US" sz="1600" dirty="0" smtClean="0">
                  <a:solidFill>
                    <a:schemeClr val="accent4">
                      <a:lumMod val="50000"/>
                    </a:schemeClr>
                  </a:solidFill>
                  <a:latin typeface="Orly's Font 2" pitchFamily="66" charset="0"/>
                </a:rPr>
                <a:t>No overlapping</a:t>
              </a:r>
            </a:p>
            <a:p>
              <a:pPr>
                <a:buFont typeface="Wingdings" pitchFamily="2" charset="2"/>
                <a:buChar char="ü"/>
              </a:pPr>
              <a:r>
                <a:rPr lang="en-US" sz="1600" dirty="0" smtClean="0">
                  <a:solidFill>
                    <a:schemeClr val="accent4">
                      <a:lumMod val="50000"/>
                    </a:schemeClr>
                  </a:solidFill>
                  <a:latin typeface="Orly's Font 2" pitchFamily="66" charset="0"/>
                </a:rPr>
                <a:t>Straight line</a:t>
              </a:r>
              <a:endParaRPr lang="en-US" sz="1600" dirty="0">
                <a:solidFill>
                  <a:schemeClr val="accent4">
                    <a:lumMod val="50000"/>
                  </a:schemeClr>
                </a:solidFill>
                <a:latin typeface="Orly's Font 2" pitchFamily="66" charset="0"/>
              </a:endParaRPr>
            </a:p>
          </p:txBody>
        </p:sp>
      </p:grpSp>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57700" y="1453542"/>
            <a:ext cx="3415661" cy="270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54039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027"/>
                                        </p:tgtEl>
                                        <p:attrNameLst>
                                          <p:attrName>style.visibility</p:attrName>
                                        </p:attrNameLst>
                                      </p:cBhvr>
                                      <p:to>
                                        <p:strVal val="visible"/>
                                      </p:to>
                                    </p:set>
                                    <p:animEffect transition="in" filter="fade">
                                      <p:cBhvr>
                                        <p:cTn id="11" dur="500"/>
                                        <p:tgtEl>
                                          <p:spTgt spid="102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2057400" y="928940"/>
            <a:ext cx="50292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My scarf is a little less than 4 shoe lengths long.</a:t>
            </a:r>
            <a:endParaRPr lang="en-US" sz="2800" dirty="0">
              <a:solidFill>
                <a:schemeClr val="accent5"/>
              </a:solidFill>
              <a:latin typeface="Orly's Font 2" pitchFamily="66" charset="0"/>
            </a:endParaRPr>
          </a:p>
        </p:txBody>
      </p:sp>
      <p:grpSp>
        <p:nvGrpSpPr>
          <p:cNvPr id="4" name="Group 3"/>
          <p:cNvGrpSpPr/>
          <p:nvPr/>
        </p:nvGrpSpPr>
        <p:grpSpPr>
          <a:xfrm>
            <a:off x="1257300" y="3182936"/>
            <a:ext cx="6629400" cy="573441"/>
            <a:chOff x="1257300" y="3182936"/>
            <a:chExt cx="6629400" cy="573441"/>
          </a:xfrm>
        </p:grpSpPr>
        <p:sp>
          <p:nvSpPr>
            <p:cNvPr id="2" name="Rectangle 1"/>
            <p:cNvSpPr/>
            <p:nvPr/>
          </p:nvSpPr>
          <p:spPr>
            <a:xfrm>
              <a:off x="1257300" y="3182936"/>
              <a:ext cx="6629400" cy="573441"/>
            </a:xfrm>
            <a:prstGeom prst="rect">
              <a:avLst/>
            </a:prstGeom>
            <a:solidFill>
              <a:srgbClr val="F68508"/>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3273421"/>
              <a:ext cx="390525"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3273419"/>
              <a:ext cx="390525"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24552" y="3280743"/>
              <a:ext cx="390525"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6637" y="3280743"/>
              <a:ext cx="390525"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8900" y="3273421"/>
              <a:ext cx="390525"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3"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6440" y="3280743"/>
              <a:ext cx="390525"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4"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29500" y="3284180"/>
              <a:ext cx="390525"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4105"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57299" y="2362417"/>
            <a:ext cx="1762125" cy="798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6" name="Picture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38782" y="2299891"/>
            <a:ext cx="1841233" cy="8371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7" name="Picture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12774" y="2299891"/>
            <a:ext cx="1841883" cy="837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8" name="Picture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65206" y="2299891"/>
            <a:ext cx="1776810" cy="8079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Rectangle 16"/>
          <p:cNvSpPr/>
          <p:nvPr/>
        </p:nvSpPr>
        <p:spPr>
          <a:xfrm>
            <a:off x="7909704" y="3160623"/>
            <a:ext cx="555316" cy="620555"/>
          </a:xfrm>
          <a:prstGeom prst="rect">
            <a:avLst/>
          </a:prstGeom>
          <a:solidFill>
            <a:srgbClr val="FFFF00">
              <a:alpha val="61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1745978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05"/>
                                        </p:tgtEl>
                                        <p:attrNameLst>
                                          <p:attrName>style.visibility</p:attrName>
                                        </p:attrNameLst>
                                      </p:cBhvr>
                                      <p:to>
                                        <p:strVal val="visible"/>
                                      </p:to>
                                    </p:set>
                                    <p:animEffect transition="in" filter="fade">
                                      <p:cBhvr>
                                        <p:cTn id="12" dur="500"/>
                                        <p:tgtEl>
                                          <p:spTgt spid="410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107"/>
                                        </p:tgtEl>
                                        <p:attrNameLst>
                                          <p:attrName>style.visibility</p:attrName>
                                        </p:attrNameLst>
                                      </p:cBhvr>
                                      <p:to>
                                        <p:strVal val="visible"/>
                                      </p:to>
                                    </p:set>
                                    <p:animEffect transition="in" filter="fade">
                                      <p:cBhvr>
                                        <p:cTn id="17" dur="500"/>
                                        <p:tgtEl>
                                          <p:spTgt spid="410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106"/>
                                        </p:tgtEl>
                                        <p:attrNameLst>
                                          <p:attrName>style.visibility</p:attrName>
                                        </p:attrNameLst>
                                      </p:cBhvr>
                                      <p:to>
                                        <p:strVal val="visible"/>
                                      </p:to>
                                    </p:set>
                                    <p:animEffect transition="in" filter="fade">
                                      <p:cBhvr>
                                        <p:cTn id="22" dur="500"/>
                                        <p:tgtEl>
                                          <p:spTgt spid="410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108"/>
                                        </p:tgtEl>
                                        <p:attrNameLst>
                                          <p:attrName>style.visibility</p:attrName>
                                        </p:attrNameLst>
                                      </p:cBhvr>
                                      <p:to>
                                        <p:strVal val="visible"/>
                                      </p:to>
                                    </p:set>
                                    <p:animEffect transition="in" filter="fade">
                                      <p:cBhvr>
                                        <p:cTn id="27" dur="500"/>
                                        <p:tgtEl>
                                          <p:spTgt spid="410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iterate type="lt">
                                    <p:tmAbs val="80"/>
                                  </p:iterate>
                                  <p:childTnLst>
                                    <p:set>
                                      <p:cBhvr>
                                        <p:cTn id="3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742950" y="971550"/>
            <a:ext cx="76581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Pens are smaller in length, so I’ll need more pens than shoes.</a:t>
            </a:r>
            <a:endParaRPr lang="en-US" sz="2800" dirty="0">
              <a:solidFill>
                <a:schemeClr val="accent1"/>
              </a:solidFill>
              <a:latin typeface="Orly's Font 2" pitchFamily="66" charset="0"/>
            </a:endParaRPr>
          </a:p>
        </p:txBody>
      </p:sp>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894766">
            <a:off x="3767370" y="2768976"/>
            <a:ext cx="1328360" cy="845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77355" y="2177836"/>
            <a:ext cx="1789291" cy="811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0549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5123"/>
                                        </p:tgtEl>
                                        <p:attrNameLst>
                                          <p:attrName>style.visibility</p:attrName>
                                        </p:attrNameLst>
                                      </p:cBhvr>
                                      <p:to>
                                        <p:strVal val="visible"/>
                                      </p:to>
                                    </p:set>
                                    <p:animEffect transition="in" filter="fade">
                                      <p:cBhvr>
                                        <p:cTn id="11" dur="500"/>
                                        <p:tgtEl>
                                          <p:spTgt spid="512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122"/>
                                        </p:tgtEl>
                                        <p:attrNameLst>
                                          <p:attrName>style.visibility</p:attrName>
                                        </p:attrNameLst>
                                      </p:cBhvr>
                                      <p:to>
                                        <p:strVal val="visible"/>
                                      </p:to>
                                    </p:set>
                                    <p:animEffect transition="in" filter="fade">
                                      <p:cBhvr>
                                        <p:cTn id="16"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914400" y="971550"/>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The scarf is less than 5 pens long.</a:t>
            </a:r>
            <a:endParaRPr lang="en-US" sz="2800" dirty="0">
              <a:solidFill>
                <a:schemeClr val="accent1"/>
              </a:solidFill>
              <a:latin typeface="Orly's Font 2" pitchFamily="66"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1506" y="2270760"/>
            <a:ext cx="6695194"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1" t="26477" r="10432" b="26258"/>
          <a:stretch/>
        </p:blipFill>
        <p:spPr bwMode="auto">
          <a:xfrm>
            <a:off x="1143000" y="2769588"/>
            <a:ext cx="1531478"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17370" y="2755301"/>
            <a:ext cx="152653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67654" y="2755830"/>
            <a:ext cx="152653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74188" y="2755830"/>
            <a:ext cx="152653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3026" y="2767648"/>
            <a:ext cx="152653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a:xfrm>
            <a:off x="7886700" y="2270760"/>
            <a:ext cx="457200" cy="609600"/>
          </a:xfrm>
          <a:prstGeom prst="rect">
            <a:avLst/>
          </a:prstGeom>
          <a:solidFill>
            <a:srgbClr val="FFFF00">
              <a:alpha val="61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210549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7"/>
                                        </p:tgtEl>
                                        <p:attrNameLst>
                                          <p:attrName>style.visibility</p:attrName>
                                        </p:attrNameLst>
                                      </p:cBhvr>
                                      <p:to>
                                        <p:strVal val="visible"/>
                                      </p:to>
                                    </p:set>
                                    <p:animEffect transition="in" filter="fade">
                                      <p:cBhvr>
                                        <p:cTn id="12" dur="500"/>
                                        <p:tgtEl>
                                          <p:spTgt spid="102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33"/>
                                        </p:tgtEl>
                                        <p:attrNameLst>
                                          <p:attrName>style.visibility</p:attrName>
                                        </p:attrNameLst>
                                      </p:cBhvr>
                                      <p:to>
                                        <p:strVal val="visible"/>
                                      </p:to>
                                    </p:set>
                                    <p:animEffect transition="in" filter="fade">
                                      <p:cBhvr>
                                        <p:cTn id="17" dur="500"/>
                                        <p:tgtEl>
                                          <p:spTgt spid="103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32"/>
                                        </p:tgtEl>
                                        <p:attrNameLst>
                                          <p:attrName>style.visibility</p:attrName>
                                        </p:attrNameLst>
                                      </p:cBhvr>
                                      <p:to>
                                        <p:strVal val="visible"/>
                                      </p:to>
                                    </p:set>
                                    <p:animEffect transition="in" filter="fade">
                                      <p:cBhvr>
                                        <p:cTn id="22" dur="500"/>
                                        <p:tgtEl>
                                          <p:spTgt spid="103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31"/>
                                        </p:tgtEl>
                                        <p:attrNameLst>
                                          <p:attrName>style.visibility</p:attrName>
                                        </p:attrNameLst>
                                      </p:cBhvr>
                                      <p:to>
                                        <p:strVal val="visible"/>
                                      </p:to>
                                    </p:set>
                                    <p:animEffect transition="in" filter="fade">
                                      <p:cBhvr>
                                        <p:cTn id="27" dur="500"/>
                                        <p:tgtEl>
                                          <p:spTgt spid="103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30"/>
                                        </p:tgtEl>
                                        <p:attrNameLst>
                                          <p:attrName>style.visibility</p:attrName>
                                        </p:attrNameLst>
                                      </p:cBhvr>
                                      <p:to>
                                        <p:strVal val="visible"/>
                                      </p:to>
                                    </p:set>
                                    <p:animEffect transition="in" filter="fade">
                                      <p:cBhvr>
                                        <p:cTn id="32" dur="500"/>
                                        <p:tgtEl>
                                          <p:spTgt spid="103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iterate type="lt">
                                    <p:tmAbs val="80"/>
                                  </p:iterate>
                                  <p:childTnLst>
                                    <p:set>
                                      <p:cBhvr>
                                        <p:cTn id="4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8701" y="3005137"/>
            <a:ext cx="6695194"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 name="Group 5"/>
          <p:cNvGrpSpPr/>
          <p:nvPr/>
        </p:nvGrpSpPr>
        <p:grpSpPr>
          <a:xfrm>
            <a:off x="1013885" y="3600450"/>
            <a:ext cx="7143749" cy="623887"/>
            <a:chOff x="1013885" y="3600450"/>
            <a:chExt cx="7143749" cy="623887"/>
          </a:xfrm>
        </p:grpSpPr>
        <p:pic>
          <p:nvPicPr>
            <p:cNvPr id="1027"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1" t="26477" r="10432" b="26258"/>
            <a:stretch/>
          </p:blipFill>
          <p:spPr bwMode="auto">
            <a:xfrm>
              <a:off x="1013885" y="3614737"/>
              <a:ext cx="1519323"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43220" y="3600450"/>
              <a:ext cx="1514414"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05009" y="3600979"/>
              <a:ext cx="1514414"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22603" y="3600979"/>
              <a:ext cx="1514414"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12720" y="3612797"/>
              <a:ext cx="1514414"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0" name="Group 9"/>
          <p:cNvGrpSpPr/>
          <p:nvPr/>
        </p:nvGrpSpPr>
        <p:grpSpPr>
          <a:xfrm>
            <a:off x="1013886" y="2015753"/>
            <a:ext cx="6629400" cy="573441"/>
            <a:chOff x="1257300" y="3182936"/>
            <a:chExt cx="6629400" cy="573441"/>
          </a:xfrm>
        </p:grpSpPr>
        <p:sp>
          <p:nvSpPr>
            <p:cNvPr id="11" name="Rectangle 10"/>
            <p:cNvSpPr/>
            <p:nvPr/>
          </p:nvSpPr>
          <p:spPr>
            <a:xfrm>
              <a:off x="1257300" y="3182936"/>
              <a:ext cx="6629400" cy="573441"/>
            </a:xfrm>
            <a:prstGeom prst="rect">
              <a:avLst/>
            </a:prstGeom>
            <a:solidFill>
              <a:srgbClr val="F68508"/>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pic>
          <p:nvPicPr>
            <p:cNvPr id="12"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00800" y="3273421"/>
              <a:ext cx="390525"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86400" y="3273419"/>
              <a:ext cx="390525"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24552" y="3280743"/>
              <a:ext cx="390525"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76637" y="3280743"/>
              <a:ext cx="390525"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28900" y="3273421"/>
              <a:ext cx="390525"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16440" y="3280743"/>
              <a:ext cx="390525"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29500" y="3284180"/>
              <a:ext cx="390525"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 name="Group 6"/>
          <p:cNvGrpSpPr/>
          <p:nvPr/>
        </p:nvGrpSpPr>
        <p:grpSpPr>
          <a:xfrm>
            <a:off x="1013885" y="1132708"/>
            <a:ext cx="7184717" cy="860732"/>
            <a:chOff x="1013885" y="1132708"/>
            <a:chExt cx="7184717" cy="860732"/>
          </a:xfrm>
        </p:grpSpPr>
        <p:pic>
          <p:nvPicPr>
            <p:cNvPr id="19"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13885" y="1195234"/>
              <a:ext cx="1762125" cy="798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95368" y="1132708"/>
              <a:ext cx="1841233" cy="8371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69360" y="1132708"/>
              <a:ext cx="1841883" cy="837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421792" y="1132708"/>
              <a:ext cx="1776810" cy="8079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5" name="Rectangle 4"/>
          <p:cNvSpPr/>
          <p:nvPr/>
        </p:nvSpPr>
        <p:spPr>
          <a:xfrm>
            <a:off x="7658100" y="1993440"/>
            <a:ext cx="532655" cy="610827"/>
          </a:xfrm>
          <a:prstGeom prst="rect">
            <a:avLst/>
          </a:prstGeom>
          <a:solidFill>
            <a:srgbClr val="FFFF00">
              <a:alpha val="61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 name="Rectangle 25"/>
          <p:cNvSpPr/>
          <p:nvPr/>
        </p:nvSpPr>
        <p:spPr>
          <a:xfrm>
            <a:off x="7723522" y="3005137"/>
            <a:ext cx="394756" cy="609600"/>
          </a:xfrm>
          <a:prstGeom prst="rect">
            <a:avLst/>
          </a:prstGeom>
          <a:solidFill>
            <a:srgbClr val="FFFF00">
              <a:alpha val="61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1737530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00100" y="1085850"/>
            <a:ext cx="7429500" cy="3416320"/>
          </a:xfrm>
          <a:prstGeom prst="rect">
            <a:avLst/>
          </a:prstGeom>
          <a:noFill/>
        </p:spPr>
        <p:txBody>
          <a:bodyPr>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have learned </a:t>
            </a:r>
            <a:r>
              <a:rPr lang="en-US" sz="3600" dirty="0">
                <a:solidFill>
                  <a:schemeClr val="accent5"/>
                </a:solidFill>
                <a:latin typeface="Orly's Font 2" pitchFamily="66" charset="0"/>
                <a:ea typeface="Verdana" pitchFamily="34" charset="0"/>
                <a:cs typeface="Verdana" pitchFamily="34" charset="0"/>
              </a:rPr>
              <a:t>how to compare the results of measuring an object </a:t>
            </a:r>
            <a:r>
              <a:rPr lang="en-US" sz="3600" dirty="0">
                <a:solidFill>
                  <a:schemeClr val="accent1"/>
                </a:solidFill>
                <a:latin typeface="Orly's Font 2" pitchFamily="66" charset="0"/>
                <a:ea typeface="Verdana" pitchFamily="34" charset="0"/>
                <a:cs typeface="Verdana" pitchFamily="34" charset="0"/>
              </a:rPr>
              <a:t>by using different non-standard units.</a:t>
            </a:r>
          </a:p>
          <a:p>
            <a:pPr algn="ctr">
              <a:defRPr/>
            </a:pP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7676</TotalTime>
  <Words>464</Words>
  <Application>Microsoft Office PowerPoint</Application>
  <PresentationFormat>On-screen Show (16:9)</PresentationFormat>
  <Paragraphs>28</Paragraphs>
  <Slides>8</Slides>
  <Notes>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Arial</vt:lpstr>
      <vt:lpstr>Courier New</vt:lpstr>
      <vt:lpstr>Orly's Font 2</vt:lpstr>
      <vt:lpstr>Wingdings</vt:lpstr>
      <vt:lpstr>Calibri</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297</cp:revision>
  <dcterms:created xsi:type="dcterms:W3CDTF">2011-06-12T17:04:43Z</dcterms:created>
  <dcterms:modified xsi:type="dcterms:W3CDTF">2015-06-07T13:18:25Z</dcterms:modified>
</cp:coreProperties>
</file>